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60" r:id="rId5"/>
    <p:sldId id="262" r:id="rId6"/>
    <p:sldId id="261" r:id="rId7"/>
    <p:sldId id="263" r:id="rId8"/>
    <p:sldId id="264" r:id="rId9"/>
    <p:sldId id="265" r:id="rId10"/>
    <p:sldId id="280" r:id="rId11"/>
    <p:sldId id="281" r:id="rId12"/>
    <p:sldId id="267" r:id="rId13"/>
    <p:sldId id="266" r:id="rId14"/>
    <p:sldId id="268" r:id="rId15"/>
    <p:sldId id="270" r:id="rId16"/>
    <p:sldId id="26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95"/>
    <p:restoredTop sz="78358"/>
  </p:normalViewPr>
  <p:slideViewPr>
    <p:cSldViewPr snapToGrid="0" snapToObjects="1">
      <p:cViewPr varScale="1">
        <p:scale>
          <a:sx n="89" d="100"/>
          <a:sy n="89" d="100"/>
        </p:scale>
        <p:origin x="14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449D6-AD45-684D-AB52-3698D8A600C3}" type="datetimeFigureOut">
              <a:rPr lang="en-US" smtClean="0"/>
              <a:t>6/2/17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78E4A-4C38-A54A-A37A-6884B00202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23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sz="1200" dirty="0" smtClean="0">
                <a:solidFill>
                  <a:schemeClr val="bg1"/>
                </a:solidFill>
                <a:latin typeface="Comfortaa Light"/>
                <a:cs typeface="Comfortaa Light"/>
              </a:rPr>
              <a:t>In short:  layers represent </a:t>
            </a:r>
            <a:r>
              <a:rPr lang="en-US" sz="1200" b="1" dirty="0" smtClean="0">
                <a:solidFill>
                  <a:schemeClr val="bg1"/>
                </a:solidFill>
                <a:latin typeface="Comfortaa Light"/>
                <a:cs typeface="Comfortaa Light"/>
              </a:rPr>
              <a:t>file-system differences</a:t>
            </a:r>
            <a:r>
              <a:rPr lang="en-US" sz="1200" dirty="0" smtClean="0">
                <a:solidFill>
                  <a:schemeClr val="bg1"/>
                </a:solidFill>
                <a:latin typeface="Comfortaa Light"/>
                <a:cs typeface="Comfortaa Light"/>
              </a:rPr>
              <a:t>.  </a:t>
            </a:r>
          </a:p>
          <a:p>
            <a:pPr marL="380990" indent="-380990">
              <a:lnSpc>
                <a:spcPts val="3147"/>
              </a:lnSpc>
              <a:buClr>
                <a:srgbClr val="189AD1"/>
              </a:buClr>
              <a:buFont typeface="Arial"/>
              <a:buChar char="•"/>
            </a:pPr>
            <a:r>
              <a:rPr lang="en-US" sz="1200" dirty="0" smtClean="0">
                <a:solidFill>
                  <a:srgbClr val="F89E15"/>
                </a:solidFill>
                <a:latin typeface="Comfortaa Light"/>
                <a:cs typeface="Comfortaa Light"/>
              </a:rPr>
              <a:t>Read-only Layers are stacked together to make up the base image</a:t>
            </a:r>
          </a:p>
          <a:p>
            <a:pPr marL="380990" indent="-380990">
              <a:lnSpc>
                <a:spcPts val="3147"/>
              </a:lnSpc>
              <a:buClr>
                <a:srgbClr val="189AD1"/>
              </a:buClr>
              <a:buFont typeface="Arial"/>
              <a:buChar char="•"/>
            </a:pPr>
            <a:r>
              <a:rPr lang="en-US" sz="1200" dirty="0" smtClean="0">
                <a:solidFill>
                  <a:srgbClr val="F89E15"/>
                </a:solidFill>
                <a:latin typeface="Comfortaa Light"/>
                <a:cs typeface="Comfortaa Light"/>
              </a:rPr>
              <a:t>Creating a new container adds a writeable layer on top of the base image</a:t>
            </a:r>
          </a:p>
          <a:p>
            <a:pPr marL="380990" indent="-380990">
              <a:lnSpc>
                <a:spcPts val="3147"/>
              </a:lnSpc>
              <a:buClr>
                <a:srgbClr val="189AD1"/>
              </a:buClr>
              <a:buFont typeface="Arial"/>
              <a:buChar char="•"/>
            </a:pPr>
            <a:r>
              <a:rPr lang="en-US" sz="1200" dirty="0" smtClean="0">
                <a:solidFill>
                  <a:srgbClr val="F89E15"/>
                </a:solidFill>
                <a:latin typeface="Comfortaa Light"/>
                <a:cs typeface="Comfortaa Light"/>
              </a:rPr>
              <a:t>Any changes to running container are added to this new layer:  data, files, etc.  When the container stops, this layer disappears. </a:t>
            </a:r>
            <a:endParaRPr 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Comfortaa Light"/>
              <a:cs typeface="Comfortaa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78E4A-4C38-A54A-A37A-6884B00202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72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I just want to get</a:t>
            </a:r>
            <a:r>
              <a:rPr lang="en-US" baseline="0" dirty="0" smtClean="0"/>
              <a:t> my application out the door.  Why do I care how many container layers I have?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Witih</a:t>
            </a:r>
            <a:r>
              <a:rPr lang="en-US" baseline="0" dirty="0" smtClean="0"/>
              <a:t> CI/CD and microservices, many people go from deploying a few times a week (if that), to a few times a day.  Big images and slow build times will add up here!</a:t>
            </a:r>
          </a:p>
          <a:p>
            <a:endParaRPr lang="en-US" baseline="0" dirty="0" smtClean="0"/>
          </a:p>
          <a:p>
            <a:r>
              <a:rPr lang="en-US" baseline="0" dirty="0" smtClean="0"/>
              <a:t>Smaller attack surface:  less packages to find vulnerabilities in.  Minimal containers might not have curl, </a:t>
            </a:r>
            <a:r>
              <a:rPr lang="en-US" baseline="0" dirty="0" err="1" smtClean="0"/>
              <a:t>wget</a:t>
            </a:r>
            <a:r>
              <a:rPr lang="en-US" baseline="0" dirty="0" smtClean="0"/>
              <a:t>, etc.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78E4A-4C38-A54A-A37A-6884B00202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66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Portability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Repeatability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78E4A-4C38-A54A-A37A-6884B002021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109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Every run is a new layer!  Anything that is unchanged between</a:t>
            </a:r>
            <a:r>
              <a:rPr lang="en-US" baseline="0" dirty="0" smtClean="0"/>
              <a:t> builds can be cached and reused </a:t>
            </a:r>
            <a:r>
              <a:rPr lang="en-US" baseline="0" dirty="0" smtClean="0">
                <a:sym typeface="Wingdings"/>
              </a:rPr>
              <a:t> orders of magnitude faster.  Always keep the cache in mind when you’re working with </a:t>
            </a:r>
            <a:r>
              <a:rPr lang="en-US" baseline="0" dirty="0" err="1" smtClean="0">
                <a:sym typeface="Wingdings"/>
              </a:rPr>
              <a:t>docker</a:t>
            </a:r>
            <a:r>
              <a:rPr lang="en-US" baseline="0" dirty="0" smtClean="0">
                <a:sym typeface="Wingdings"/>
              </a:rPr>
              <a:t> images.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 ADD and COPY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calcuate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checksums, if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checksum is different, cache is invalidated. 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Once the cache is invalidated, all subsequent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Dockerfile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commands will generate new images and the cache will not be used.</a:t>
            </a:r>
          </a:p>
          <a:p>
            <a:pPr marL="171450" indent="-171450">
              <a:buFontTx/>
              <a:buChar char="-"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78E4A-4C38-A54A-A37A-6884B002021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301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78E4A-4C38-A54A-A37A-6884B002021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01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Instead:  ZIP then COPY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578E4A-4C38-A54A-A37A-6884B002021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23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02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33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09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69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78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352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31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70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620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66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177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C6435-DB6C-0A4B-8F30-B443310D1EC6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1AD11-3C3B-DD40-AAF9-A01456E65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666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hub.docker.com/u/microsoft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916" y="2908315"/>
            <a:ext cx="10910169" cy="1082218"/>
          </a:xfrm>
        </p:spPr>
        <p:txBody>
          <a:bodyPr/>
          <a:lstStyle/>
          <a:p>
            <a:r>
              <a:rPr lang="en-US" dirty="0" smtClean="0"/>
              <a:t>Creating Effective Docker Images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458882"/>
            <a:ext cx="9144000" cy="1913351"/>
          </a:xfrm>
        </p:spPr>
        <p:txBody>
          <a:bodyPr>
            <a:normAutofit/>
          </a:bodyPr>
          <a:lstStyle/>
          <a:p>
            <a:r>
              <a:rPr lang="en-US" sz="3600" smtClean="0"/>
              <a:t>Bill Pratt</a:t>
            </a:r>
            <a:endParaRPr lang="en-US" sz="3600" dirty="0"/>
          </a:p>
          <a:p>
            <a:r>
              <a:rPr lang="en-US" dirty="0" smtClean="0"/>
              <a:t>Lead Software Engineer</a:t>
            </a:r>
          </a:p>
          <a:p>
            <a:r>
              <a:rPr lang="en-US" dirty="0" err="1" smtClean="0"/>
              <a:t>Vistaprint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966" y="-138558"/>
            <a:ext cx="3610068" cy="322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22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 RUN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0088" y="1443038"/>
            <a:ext cx="10653712" cy="5186362"/>
          </a:xfrm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FROM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ubuntu:latest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RUN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apt-get update -y 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RUN apt-get install -y python-pip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RUN apt-get install 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–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y python-dev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RUN apt-get install 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–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y build-essential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COPY . /app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WORKDIR /app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RUN pip install -r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requirements.txt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EXPOSE 5000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ENTRYPOINT ["python"]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CMD ["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application.py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"]</a:t>
            </a: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96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 RUN statements </a:t>
            </a:r>
            <a:r>
              <a:rPr lang="mr-IN" dirty="0" smtClean="0"/>
              <a:t>–</a:t>
            </a:r>
            <a:r>
              <a:rPr lang="en-US" dirty="0" smtClean="0"/>
              <a:t> 4 layers to 1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0088" y="1443038"/>
            <a:ext cx="10653712" cy="5186362"/>
          </a:xfrm>
          <a:solidFill>
            <a:schemeClr val="tx1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FROM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ubuntu:latest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RUN </a:t>
            </a:r>
            <a:r>
              <a:rPr lang="en-US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apt-get update -y </a:t>
            </a:r>
            <a:r>
              <a:rPr lang="en-US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&amp;&amp; \</a:t>
            </a: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apt-get </a:t>
            </a:r>
            <a:r>
              <a:rPr lang="en-US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install -y python-pip </a:t>
            </a:r>
            <a:r>
              <a:rPr lang="en-US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python-dev </a:t>
            </a: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apt-get install </a:t>
            </a:r>
            <a:r>
              <a:rPr lang="mr-IN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–</a:t>
            </a:r>
            <a:r>
              <a:rPr lang="en-US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y build-essential</a:t>
            </a:r>
            <a:endParaRPr lang="en-US" dirty="0">
              <a:solidFill>
                <a:srgbClr val="FFFF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COPY . /app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WORKDIR /app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RUN pip install -r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requirements.txt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EXPOSE 5000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ENTRYPOINT ["python"]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CMD ["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application.py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"]</a:t>
            </a: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16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rules everything around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run is a new layer!  </a:t>
            </a:r>
            <a:endParaRPr lang="en-US" dirty="0" smtClean="0"/>
          </a:p>
          <a:p>
            <a:r>
              <a:rPr lang="en-US" dirty="0" smtClean="0"/>
              <a:t>Anything </a:t>
            </a:r>
            <a:r>
              <a:rPr lang="en-US" dirty="0"/>
              <a:t>that is unchanged between builds can be cached and reused </a:t>
            </a:r>
            <a:r>
              <a:rPr lang="en-US" dirty="0" smtClean="0"/>
              <a:t>by </a:t>
            </a:r>
            <a:r>
              <a:rPr lang="en-US" dirty="0" smtClean="0">
                <a:sym typeface="Wingdings"/>
              </a:rPr>
              <a:t>orders </a:t>
            </a:r>
            <a:r>
              <a:rPr lang="en-US" dirty="0">
                <a:sym typeface="Wingdings"/>
              </a:rPr>
              <a:t>of magnitude faster.  </a:t>
            </a:r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Always </a:t>
            </a:r>
            <a:r>
              <a:rPr lang="en-US" dirty="0">
                <a:sym typeface="Wingdings"/>
              </a:rPr>
              <a:t>keep the cache in mind when you’re working with </a:t>
            </a:r>
            <a:r>
              <a:rPr lang="en-US" dirty="0" smtClean="0">
                <a:sym typeface="Wingdings"/>
              </a:rPr>
              <a:t>Docker </a:t>
            </a:r>
            <a:r>
              <a:rPr lang="en-US" dirty="0">
                <a:sym typeface="Wingdings"/>
              </a:rPr>
              <a:t>images.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73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02130"/>
            <a:ext cx="10515600" cy="62228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Let’s start with a </a:t>
            </a:r>
            <a:r>
              <a:rPr lang="en-US" dirty="0" smtClean="0"/>
              <a:t>BIG </a:t>
            </a:r>
            <a:r>
              <a:rPr lang="en-US" dirty="0" err="1" smtClean="0"/>
              <a:t>Dockerfile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38200" y="866667"/>
            <a:ext cx="10515600" cy="590931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FROM </a:t>
            </a:r>
            <a:r>
              <a:rPr lang="en-US" dirty="0" smtClean="0">
                <a:solidFill>
                  <a:schemeClr val="bg1"/>
                </a:solidFill>
              </a:rPr>
              <a:t>ubuntu:16.04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RUN </a:t>
            </a:r>
            <a:r>
              <a:rPr lang="en-US" dirty="0">
                <a:solidFill>
                  <a:schemeClr val="bg1"/>
                </a:solidFill>
              </a:rPr>
              <a:t>apt-get update</a:t>
            </a:r>
          </a:p>
          <a:p>
            <a:r>
              <a:rPr lang="en-US" dirty="0">
                <a:solidFill>
                  <a:schemeClr val="bg1"/>
                </a:solidFill>
              </a:rPr>
              <a:t>RUN apt-get install -y </a:t>
            </a:r>
            <a:r>
              <a:rPr lang="en-US" dirty="0" smtClean="0">
                <a:solidFill>
                  <a:schemeClr val="bg1"/>
                </a:solidFill>
              </a:rPr>
              <a:t>apt-transport-https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RUN </a:t>
            </a:r>
            <a:r>
              <a:rPr lang="en-US" dirty="0" err="1">
                <a:solidFill>
                  <a:schemeClr val="bg1"/>
                </a:solidFill>
              </a:rPr>
              <a:t>sh</a:t>
            </a:r>
            <a:r>
              <a:rPr lang="en-US" dirty="0">
                <a:solidFill>
                  <a:schemeClr val="bg1"/>
                </a:solidFill>
              </a:rPr>
              <a:t> -c 'echo "deb [arch=amd64] https://apt-</a:t>
            </a:r>
            <a:r>
              <a:rPr lang="en-US" dirty="0" err="1">
                <a:solidFill>
                  <a:schemeClr val="bg1"/>
                </a:solidFill>
              </a:rPr>
              <a:t>mo.trafficmanager.net</a:t>
            </a:r>
            <a:r>
              <a:rPr lang="en-US" dirty="0">
                <a:solidFill>
                  <a:schemeClr val="bg1"/>
                </a:solidFill>
              </a:rPr>
              <a:t>/repos/dotnet-release/ </a:t>
            </a:r>
            <a:r>
              <a:rPr lang="en-US" dirty="0" err="1">
                <a:solidFill>
                  <a:schemeClr val="bg1"/>
                </a:solidFill>
              </a:rPr>
              <a:t>xenial</a:t>
            </a:r>
            <a:r>
              <a:rPr lang="en-US" dirty="0">
                <a:solidFill>
                  <a:schemeClr val="bg1"/>
                </a:solidFill>
              </a:rPr>
              <a:t> main" &gt; /</a:t>
            </a:r>
            <a:r>
              <a:rPr lang="en-US" dirty="0" err="1">
                <a:solidFill>
                  <a:schemeClr val="bg1"/>
                </a:solidFill>
              </a:rPr>
              <a:t>etc</a:t>
            </a:r>
            <a:r>
              <a:rPr lang="en-US" dirty="0">
                <a:solidFill>
                  <a:schemeClr val="bg1"/>
                </a:solidFill>
              </a:rPr>
              <a:t>/apt/</a:t>
            </a:r>
            <a:r>
              <a:rPr lang="en-US" dirty="0" err="1">
                <a:solidFill>
                  <a:schemeClr val="bg1"/>
                </a:solidFill>
              </a:rPr>
              <a:t>sources.list.d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dotnetdev.list</a:t>
            </a:r>
            <a:r>
              <a:rPr lang="en-US" dirty="0">
                <a:solidFill>
                  <a:schemeClr val="bg1"/>
                </a:solidFill>
              </a:rPr>
              <a:t>' &amp;&amp; \</a:t>
            </a:r>
          </a:p>
          <a:p>
            <a:r>
              <a:rPr lang="en-US" dirty="0">
                <a:solidFill>
                  <a:schemeClr val="bg1"/>
                </a:solidFill>
              </a:rPr>
              <a:t>apt-key </a:t>
            </a:r>
            <a:r>
              <a:rPr lang="en-US" dirty="0" err="1">
                <a:solidFill>
                  <a:schemeClr val="bg1"/>
                </a:solidFill>
              </a:rPr>
              <a:t>adv</a:t>
            </a:r>
            <a:r>
              <a:rPr lang="en-US" dirty="0">
                <a:solidFill>
                  <a:schemeClr val="bg1"/>
                </a:solidFill>
              </a:rPr>
              <a:t> --</a:t>
            </a:r>
            <a:r>
              <a:rPr lang="en-US" dirty="0" err="1">
                <a:solidFill>
                  <a:schemeClr val="bg1"/>
                </a:solidFill>
              </a:rPr>
              <a:t>keyserver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hkp</a:t>
            </a:r>
            <a:r>
              <a:rPr lang="en-US" dirty="0">
                <a:solidFill>
                  <a:schemeClr val="bg1"/>
                </a:solidFill>
              </a:rPr>
              <a:t>://keyserver.ubuntu.com:80 --</a:t>
            </a:r>
            <a:r>
              <a:rPr lang="en-US" dirty="0" err="1">
                <a:solidFill>
                  <a:schemeClr val="bg1"/>
                </a:solidFill>
              </a:rPr>
              <a:t>recv</a:t>
            </a:r>
            <a:r>
              <a:rPr lang="en-US" dirty="0">
                <a:solidFill>
                  <a:schemeClr val="bg1"/>
                </a:solidFill>
              </a:rPr>
              <a:t>-keys </a:t>
            </a:r>
            <a:r>
              <a:rPr lang="en-US" dirty="0" smtClean="0">
                <a:solidFill>
                  <a:schemeClr val="bg1"/>
                </a:solidFill>
              </a:rPr>
              <a:t>417A0893</a:t>
            </a:r>
          </a:p>
          <a:p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RUN apt-get update</a:t>
            </a:r>
          </a:p>
          <a:p>
            <a:r>
              <a:rPr lang="en-US" dirty="0">
                <a:solidFill>
                  <a:schemeClr val="bg1"/>
                </a:solidFill>
              </a:rPr>
              <a:t>RUN apt-get install -y dotnet-dev-1.0.4</a:t>
            </a:r>
          </a:p>
          <a:p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COPY . /app</a:t>
            </a:r>
          </a:p>
          <a:p>
            <a:r>
              <a:rPr lang="en-US" dirty="0">
                <a:solidFill>
                  <a:schemeClr val="bg1"/>
                </a:solidFill>
              </a:rPr>
              <a:t>WORKDIR /app</a:t>
            </a:r>
          </a:p>
          <a:p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RUN dotnet restore </a:t>
            </a:r>
            <a:r>
              <a:rPr lang="en-US" dirty="0" err="1">
                <a:solidFill>
                  <a:schemeClr val="bg1"/>
                </a:solidFill>
              </a:rPr>
              <a:t>WebApp.csproj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RUN dotnet build </a:t>
            </a:r>
            <a:r>
              <a:rPr lang="en-US" dirty="0" err="1">
                <a:solidFill>
                  <a:schemeClr val="bg1"/>
                </a:solidFill>
              </a:rPr>
              <a:t>WebApp.csproj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EXPOSE 80</a:t>
            </a:r>
          </a:p>
          <a:p>
            <a:r>
              <a:rPr lang="en-US" dirty="0">
                <a:solidFill>
                  <a:schemeClr val="bg1"/>
                </a:solidFill>
              </a:rPr>
              <a:t>ENV ASPNETCORE_URLS https://*:80</a:t>
            </a:r>
          </a:p>
          <a:p>
            <a:r>
              <a:rPr lang="en-US" dirty="0">
                <a:solidFill>
                  <a:schemeClr val="bg1"/>
                </a:solidFill>
              </a:rPr>
              <a:t>ENTRYPOINT ["dotnet", "run"]</a:t>
            </a:r>
          </a:p>
        </p:txBody>
      </p:sp>
    </p:spTree>
    <p:extLst>
      <p:ext uri="{BB962C8B-B14F-4D97-AF65-F5344CB8AC3E}">
        <p14:creationId xmlns:p14="http://schemas.microsoft.com/office/powerpoint/2010/main" val="1664886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74750"/>
            <a:ext cx="10515600" cy="5974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Build the BIG image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376414"/>
            <a:ext cx="10515600" cy="255454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sz="2000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20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docker</a:t>
            </a:r>
            <a:r>
              <a:rPr lang="en-US" sz="2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build </a:t>
            </a:r>
            <a:r>
              <a:rPr lang="en-US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-t </a:t>
            </a:r>
            <a:r>
              <a:rPr lang="en-US" sz="20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webapp:big</a:t>
            </a:r>
            <a:r>
              <a:rPr lang="en-US" sz="2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.</a:t>
            </a:r>
          </a:p>
          <a:p>
            <a:endParaRPr lang="en-US" sz="2000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2000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docker</a:t>
            </a:r>
            <a:r>
              <a:rPr lang="en-US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image ls</a:t>
            </a:r>
          </a:p>
          <a:p>
            <a:r>
              <a:rPr lang="mr-IN" sz="2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REPOSITORY                   TAG               </a:t>
            </a:r>
            <a:r>
              <a:rPr lang="mr-IN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SIZE</a:t>
            </a:r>
            <a:endParaRPr lang="en-US" sz="2000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sz="20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ubuntu</a:t>
            </a:r>
            <a:r>
              <a:rPr lang="mr-IN" sz="2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     16.04             </a:t>
            </a:r>
            <a:r>
              <a:rPr lang="mr-IN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118MB</a:t>
            </a:r>
            <a:endParaRPr lang="en-US" sz="2000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sz="2000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</a:t>
            </a:r>
            <a:r>
              <a:rPr lang="mr-IN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     </a:t>
            </a:r>
            <a:r>
              <a:rPr lang="mr-IN" sz="20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big</a:t>
            </a:r>
            <a:r>
              <a:rPr lang="mr-IN" sz="2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</a:t>
            </a:r>
            <a:r>
              <a:rPr lang="mr-IN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1.56GB</a:t>
            </a:r>
            <a:endParaRPr lang="en-US" sz="2000" dirty="0" smtClean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8200" y="5113421"/>
            <a:ext cx="64198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1.56GB is really big for our app. We can do better!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300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 the right base image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3016251"/>
            <a:ext cx="10515600" cy="203132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REPOSITORY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TAG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		S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IZE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microsoft</a:t>
            </a:r>
            <a:r>
              <a:rPr lang="mr-IN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/dotnet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mr-IN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latest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884MB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microsoft</a:t>
            </a:r>
            <a:r>
              <a:rPr lang="mr-IN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mr-IN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aspnetcore-build</a:t>
            </a:r>
            <a:r>
              <a:rPr lang="mr-IN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1.1.2               1.2GB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microsoft</a:t>
            </a:r>
            <a:r>
              <a:rPr lang="mr-IN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mr-IN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aspnetcore</a:t>
            </a:r>
            <a:r>
              <a:rPr lang="mr-IN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1.1.2           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305MB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mr-IN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1690688"/>
            <a:ext cx="81991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majority of the overhead is </a:t>
            </a:r>
            <a:r>
              <a:rPr lang="en-US" dirty="0" err="1" smtClean="0"/>
              <a:t>installing.NET</a:t>
            </a:r>
            <a:r>
              <a:rPr lang="en-US" dirty="0" smtClean="0"/>
              <a:t> Core, both the SDK and the runtime.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Microsoft maintains </a:t>
            </a:r>
            <a:r>
              <a:rPr lang="en-US" dirty="0" err="1" smtClean="0"/>
              <a:t>Dockerfiles</a:t>
            </a:r>
            <a:r>
              <a:rPr lang="en-US" dirty="0" smtClean="0"/>
              <a:t> to use with everything we need installed.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hub.docker.com</a:t>
            </a:r>
            <a:r>
              <a:rPr lang="en-US" dirty="0">
                <a:hlinkClick r:id="rId2"/>
              </a:rPr>
              <a:t>/u/</a:t>
            </a:r>
            <a:r>
              <a:rPr lang="en-US" dirty="0" err="1">
                <a:hlinkClick r:id="rId2"/>
              </a:rPr>
              <a:t>microsoft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62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9623"/>
            <a:ext cx="10515600" cy="530023"/>
          </a:xfrm>
        </p:spPr>
        <p:txBody>
          <a:bodyPr>
            <a:normAutofit fontScale="90000"/>
          </a:bodyPr>
          <a:lstStyle/>
          <a:p>
            <a:r>
              <a:rPr lang="en-US" smtClean="0"/>
              <a:t>Getting Better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38200" y="914999"/>
            <a:ext cx="8748713" cy="563231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FROM </a:t>
            </a:r>
            <a:r>
              <a:rPr lang="en-US" sz="240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microsoft</a:t>
            </a:r>
            <a:r>
              <a:rPr lang="en-US" sz="240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240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dotnet:latest</a:t>
            </a:r>
            <a:endParaRPr lang="en-US" sz="2400" dirty="0">
              <a:solidFill>
                <a:srgbClr val="FFFF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400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# Removed .NET Core install steps</a:t>
            </a: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</a:br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COPY . /app</a:t>
            </a: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WORKDIR /app</a:t>
            </a: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</a:br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RUN dotnet restore </a:t>
            </a:r>
            <a:r>
              <a:rPr lang="en-US" sz="24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WebApp.csproj</a:t>
            </a:r>
            <a:endParaRPr lang="en-US" sz="24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RUN dotnet build </a:t>
            </a:r>
            <a:r>
              <a:rPr lang="en-US" sz="24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WebApp.csproj</a:t>
            </a:r>
            <a:endParaRPr lang="en-US" sz="24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</a:br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EXPOSE 80</a:t>
            </a: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</a:br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ENV ASPNETCORE_URLS https://*:80</a:t>
            </a: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</a:br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ENTRYPOINT ["dotnet", "run</a:t>
            </a:r>
            <a:r>
              <a:rPr lang="en-US" sz="24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"]</a:t>
            </a:r>
          </a:p>
        </p:txBody>
      </p:sp>
    </p:spTree>
    <p:extLst>
      <p:ext uri="{BB962C8B-B14F-4D97-AF65-F5344CB8AC3E}">
        <p14:creationId xmlns:p14="http://schemas.microsoft.com/office/powerpoint/2010/main" val="28675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74750"/>
            <a:ext cx="10515600" cy="5974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Build the BETTER image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199" y="1376413"/>
            <a:ext cx="10634663" cy="255454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sz="2000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20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docker</a:t>
            </a:r>
            <a:r>
              <a:rPr lang="en-US" sz="2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build </a:t>
            </a:r>
            <a:r>
              <a:rPr lang="en-US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-t </a:t>
            </a:r>
            <a:r>
              <a:rPr lang="en-US" sz="2000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webapp:better</a:t>
            </a:r>
            <a:r>
              <a:rPr lang="en-US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.</a:t>
            </a:r>
          </a:p>
          <a:p>
            <a:endParaRPr lang="en-US" sz="2000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2000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docker</a:t>
            </a:r>
            <a:r>
              <a:rPr lang="en-US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image ls</a:t>
            </a:r>
          </a:p>
          <a:p>
            <a:r>
              <a:rPr lang="mr-IN" sz="2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REPOSITORY                   TAG               </a:t>
            </a:r>
            <a:r>
              <a:rPr lang="mr-IN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SIZE</a:t>
            </a:r>
            <a:endParaRPr lang="en-US" sz="2000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sz="20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microsoft</a:t>
            </a:r>
            <a:r>
              <a:rPr lang="mr-IN" sz="2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/dotnet             </a:t>
            </a:r>
            <a:r>
              <a:rPr lang="mr-IN" sz="20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latest</a:t>
            </a:r>
            <a:r>
              <a:rPr lang="mr-IN" sz="2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lang="en-US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8</a:t>
            </a:r>
            <a:r>
              <a:rPr lang="mr-IN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84MB</a:t>
            </a:r>
            <a:endParaRPr lang="en-US" sz="2000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sz="2000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</a:t>
            </a:r>
            <a:r>
              <a:rPr lang="mr-IN" sz="20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     </a:t>
            </a:r>
            <a:r>
              <a:rPr lang="mr-IN" sz="20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better</a:t>
            </a:r>
            <a:r>
              <a:rPr lang="mr-IN" sz="2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lang="mr-IN" sz="2000" dirty="0" smtClean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rPr>
              <a:t>903MB</a:t>
            </a:r>
            <a:endParaRPr lang="en-US" sz="2000" dirty="0" smtClean="0">
              <a:solidFill>
                <a:srgbClr val="FFFF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>
              <a:solidFill>
                <a:srgbClr val="FFFF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43276" y="4427621"/>
            <a:ext cx="72613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We went from 1.56GB to 903MB.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The majority of the image size is from the base image.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We can do even better!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10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573581"/>
            <a:ext cx="9432306" cy="267765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FROM </a:t>
            </a:r>
            <a:r>
              <a:rPr lang="en-US" sz="24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microsoft</a:t>
            </a:r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/aspnetcore:1.1.2</a:t>
            </a: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ARG source</a:t>
            </a: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WORKDIR /app</a:t>
            </a: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EXPOSE 80</a:t>
            </a: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COPY ${source:-</a:t>
            </a:r>
            <a:r>
              <a:rPr lang="en-US" sz="24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obj</a:t>
            </a:r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/Docker/publish} .</a:t>
            </a:r>
          </a:p>
          <a:p>
            <a:r>
              <a:rPr lang="en-US" sz="2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ENTRYPOINT ["dotnet", "</a:t>
            </a:r>
            <a:r>
              <a:rPr lang="en-US" sz="24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WebApp.dll</a:t>
            </a:r>
            <a:r>
              <a:rPr lang="en-US" sz="24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"]</a:t>
            </a:r>
            <a:endParaRPr lang="en-US" sz="24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4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26157" y="4957161"/>
            <a:ext cx="97501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Dockerfile</a:t>
            </a:r>
            <a:r>
              <a:rPr lang="en-US" dirty="0" smtClean="0"/>
              <a:t> takes in an argument named “source”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We use the published artifact from “dotnet publish” in our </a:t>
            </a:r>
            <a:r>
              <a:rPr lang="en-US" dirty="0" err="1" smtClean="0"/>
              <a:t>Dockerfile</a:t>
            </a:r>
            <a:r>
              <a:rPr lang="en-US" dirty="0" smtClean="0"/>
              <a:t> instead of copying the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37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docker</a:t>
            </a:r>
            <a:r>
              <a:rPr lang="en-US" dirty="0" smtClean="0"/>
              <a:t>-compose to run “dotnet publish”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199" y="1690688"/>
            <a:ext cx="10933497" cy="34163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version: '3'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services: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ci-build: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image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: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microsoft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/aspnetcore-build:1.1.2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volumes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-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.:/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src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working_dir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: /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src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command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: /bin/bash -c "dotnet restore ./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WebApp.csproj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&amp;&amp;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dotnet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publish ./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WebApp.csproj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-c Release -o ./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obj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/Docker/publish”</a:t>
            </a: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0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layers work?</a:t>
            </a:r>
          </a:p>
          <a:p>
            <a:r>
              <a:rPr lang="en-US" dirty="0" smtClean="0"/>
              <a:t>The basics for building minimal images</a:t>
            </a:r>
          </a:p>
          <a:p>
            <a:r>
              <a:rPr lang="en-US" dirty="0" smtClean="0"/>
              <a:t>High level best-practices for Windows </a:t>
            </a:r>
            <a:r>
              <a:rPr lang="en-US" dirty="0" smtClean="0"/>
              <a:t>containers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46734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docker-compose.ci.build.yaml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90688"/>
            <a:ext cx="10515600" cy="480131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version: '3'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services: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ci-build:		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# service name</a:t>
            </a:r>
            <a:endParaRPr lang="en-US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image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: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microsoft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/aspnetcore-build:1.1.2	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# image to use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volumes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-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.:/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src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# volume mount local source code directory </a:t>
            </a:r>
          </a:p>
          <a:p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		# to container directory /</a:t>
            </a:r>
            <a:r>
              <a:rPr lang="en-US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src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working_dir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: /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src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# move into container directory /</a:t>
            </a:r>
            <a:r>
              <a:rPr lang="en-US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src</a:t>
            </a:r>
            <a:endParaRPr lang="en-US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command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: /bin/bash -c "dotnet restore ./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WebApp.csproj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&amp;&amp;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             dotnet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publish ./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WebApp.csproj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-c Release -o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		./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obj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/Docker/publish"</a:t>
            </a:r>
          </a:p>
          <a:p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Source code is volume mounted and published artifact will be available outside the container 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at ./</a:t>
            </a:r>
            <a:r>
              <a:rPr lang="en-US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obj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/Docker/publish</a:t>
            </a: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66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steps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90688"/>
            <a:ext cx="10515600" cy="286232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docker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-compose -f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docker-compose.ci.build.yaml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run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ci-build</a:t>
            </a:r>
          </a:p>
          <a:p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docker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build -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webapp:best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.</a:t>
            </a: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docker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image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ls</a:t>
            </a:r>
          </a:p>
          <a:p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REPOSITORY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TA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G		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SIZE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microsoft</a:t>
            </a:r>
            <a:r>
              <a:rPr lang="mr-IN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mr-IN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aspnetcore</a:t>
            </a:r>
            <a:r>
              <a:rPr lang="mr-IN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1.1.2        305MB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webapp</a:t>
            </a:r>
            <a:r>
              <a:rPr lang="mr-IN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   </a:t>
            </a:r>
            <a:r>
              <a:rPr lang="mr-IN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best</a:t>
            </a:r>
            <a:r>
              <a:rPr lang="mr-IN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mr-IN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323MB</a:t>
            </a:r>
            <a:endParaRPr lang="en-US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5091764"/>
            <a:ext cx="8867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We went from 1.56GB down to 323MB. That is a major improvement!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105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Multistage Build </a:t>
            </a:r>
            <a:r>
              <a:rPr lang="mr-IN" dirty="0" smtClean="0"/>
              <a:t>–</a:t>
            </a:r>
            <a:r>
              <a:rPr lang="en-US" dirty="0" smtClean="0"/>
              <a:t> Docker 17.05+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414463"/>
            <a:ext cx="10515600" cy="501675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00B050"/>
                </a:solidFill>
              </a:rPr>
              <a:t># </a:t>
            </a:r>
            <a:r>
              <a:rPr lang="en-US" sz="2000" dirty="0">
                <a:solidFill>
                  <a:srgbClr val="00B050"/>
                </a:solidFill>
              </a:rPr>
              <a:t>Build </a:t>
            </a:r>
            <a:r>
              <a:rPr lang="en-US" sz="2000" dirty="0" smtClean="0">
                <a:solidFill>
                  <a:srgbClr val="00B050"/>
                </a:solidFill>
              </a:rPr>
              <a:t>App</a:t>
            </a:r>
            <a:endParaRPr lang="en-US" sz="2000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solidFill>
                  <a:srgbClr val="569CD6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2000" dirty="0" smtClean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microsoft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/aspnetcore-build:1.1.2 as BUILD</a:t>
            </a:r>
          </a:p>
          <a:p>
            <a:r>
              <a:rPr lang="en-US" sz="2000" dirty="0">
                <a:solidFill>
                  <a:srgbClr val="569CD6"/>
                </a:solidFill>
                <a:latin typeface="Courier" charset="0"/>
                <a:ea typeface="Courier" charset="0"/>
                <a:cs typeface="Courier" charset="0"/>
              </a:rPr>
              <a:t>COPY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. /</a:t>
            </a:r>
            <a:r>
              <a:rPr lang="en-US" sz="2000" dirty="0" err="1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src</a:t>
            </a:r>
            <a:endParaRPr lang="en-US" sz="2000" dirty="0">
              <a:solidFill>
                <a:srgbClr val="D4D4D4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solidFill>
                  <a:srgbClr val="569CD6"/>
                </a:solidFill>
                <a:latin typeface="Courier" charset="0"/>
                <a:ea typeface="Courier" charset="0"/>
                <a:cs typeface="Courier" charset="0"/>
              </a:rPr>
              <a:t>WORKDIR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/</a:t>
            </a:r>
            <a:r>
              <a:rPr lang="en-US" sz="2000" dirty="0" err="1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src</a:t>
            </a:r>
            <a:endParaRPr lang="en-US" sz="2000" dirty="0">
              <a:solidFill>
                <a:srgbClr val="D4D4D4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solidFill>
                  <a:srgbClr val="569CD6"/>
                </a:solidFill>
                <a:latin typeface="Courier" charset="0"/>
                <a:ea typeface="Courier" charset="0"/>
                <a:cs typeface="Courier" charset="0"/>
              </a:rPr>
              <a:t>RUN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dotnet restore ./</a:t>
            </a:r>
            <a:r>
              <a:rPr lang="en-US" sz="2000" dirty="0" err="1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DockerDotNetExamples.sln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&amp;&amp; \</a:t>
            </a:r>
          </a:p>
          <a:p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dotnet publish ./</a:t>
            </a:r>
            <a:r>
              <a:rPr lang="en-US" sz="2000" dirty="0" err="1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DockerDotNetExamples.sln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-c Release -o ./</a:t>
            </a:r>
            <a:r>
              <a:rPr lang="en-US" sz="2000" dirty="0" err="1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obj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/Docker/publish</a:t>
            </a:r>
          </a:p>
          <a:p>
            <a:endParaRPr lang="en-US" sz="2000" dirty="0" smtClean="0">
              <a:solidFill>
                <a:srgbClr val="D4D4D4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solidFill>
                  <a:srgbClr val="00B050"/>
                </a:solidFill>
              </a:rPr>
              <a:t># Build </a:t>
            </a:r>
            <a:r>
              <a:rPr lang="en-US" sz="2000" dirty="0" smtClean="0">
                <a:solidFill>
                  <a:srgbClr val="00B050"/>
                </a:solidFill>
              </a:rPr>
              <a:t>Image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</a:br>
            <a:r>
              <a:rPr lang="en-US" sz="2000" dirty="0">
                <a:solidFill>
                  <a:srgbClr val="569CD6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microsoft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/aspnetcore:1.1.2</a:t>
            </a:r>
          </a:p>
          <a:p>
            <a:r>
              <a:rPr lang="en-US" sz="2000" dirty="0">
                <a:solidFill>
                  <a:srgbClr val="569CD6"/>
                </a:solidFill>
                <a:latin typeface="Courier" charset="0"/>
                <a:ea typeface="Courier" charset="0"/>
                <a:cs typeface="Courier" charset="0"/>
              </a:rPr>
              <a:t>ARG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source</a:t>
            </a:r>
          </a:p>
          <a:p>
            <a:r>
              <a:rPr lang="en-US" sz="2000" dirty="0">
                <a:solidFill>
                  <a:srgbClr val="569CD6"/>
                </a:solidFill>
                <a:latin typeface="Courier" charset="0"/>
                <a:ea typeface="Courier" charset="0"/>
                <a:cs typeface="Courier" charset="0"/>
              </a:rPr>
              <a:t>WORKDIR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/app</a:t>
            </a:r>
          </a:p>
          <a:p>
            <a:r>
              <a:rPr lang="en-US" sz="2000" dirty="0">
                <a:solidFill>
                  <a:srgbClr val="569CD6"/>
                </a:solidFill>
                <a:latin typeface="Courier" charset="0"/>
                <a:ea typeface="Courier" charset="0"/>
                <a:cs typeface="Courier" charset="0"/>
              </a:rPr>
              <a:t>EXPOSE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80</a:t>
            </a:r>
          </a:p>
          <a:p>
            <a:r>
              <a:rPr lang="en-US" sz="2000" dirty="0">
                <a:solidFill>
                  <a:srgbClr val="569CD6"/>
                </a:solidFill>
                <a:latin typeface="Courier" charset="0"/>
                <a:ea typeface="Courier" charset="0"/>
                <a:cs typeface="Courier" charset="0"/>
              </a:rPr>
              <a:t>COPY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--from=BUILD /</a:t>
            </a:r>
            <a:r>
              <a:rPr lang="en-US" sz="2000" dirty="0" err="1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src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2000" dirty="0" err="1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WebApp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2000" dirty="0" err="1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obj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/Docker/publish .</a:t>
            </a:r>
          </a:p>
          <a:p>
            <a:r>
              <a:rPr lang="en-US" sz="2000" dirty="0">
                <a:solidFill>
                  <a:srgbClr val="569CD6"/>
                </a:solidFill>
                <a:latin typeface="Courier" charset="0"/>
                <a:ea typeface="Courier" charset="0"/>
                <a:cs typeface="Courier" charset="0"/>
              </a:rPr>
              <a:t>ENTRYPOINT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 [</a:t>
            </a:r>
            <a:r>
              <a:rPr lang="en-US" sz="2000" dirty="0">
                <a:solidFill>
                  <a:srgbClr val="CE9178"/>
                </a:solidFill>
                <a:latin typeface="Courier" charset="0"/>
                <a:ea typeface="Courier" charset="0"/>
                <a:cs typeface="Courier" charset="0"/>
              </a:rPr>
              <a:t>"dotnet"</a:t>
            </a:r>
            <a:r>
              <a:rPr lang="en-US" sz="2000" dirty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2000" dirty="0">
                <a:solidFill>
                  <a:srgbClr val="CE9178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2000" dirty="0" err="1">
                <a:solidFill>
                  <a:srgbClr val="CE9178"/>
                </a:solidFill>
                <a:latin typeface="Courier" charset="0"/>
                <a:ea typeface="Courier" charset="0"/>
                <a:cs typeface="Courier" charset="0"/>
              </a:rPr>
              <a:t>WebApp.dll</a:t>
            </a:r>
            <a:r>
              <a:rPr lang="en-US" sz="2000" dirty="0" smtClean="0">
                <a:solidFill>
                  <a:srgbClr val="CE9178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sz="2000" dirty="0" smtClean="0">
                <a:solidFill>
                  <a:srgbClr val="D4D4D4"/>
                </a:solidFill>
                <a:latin typeface="Courier" charset="0"/>
                <a:ea typeface="Courier" charset="0"/>
                <a:cs typeface="Courier" charset="0"/>
              </a:rPr>
              <a:t>]</a:t>
            </a:r>
          </a:p>
          <a:p>
            <a:endParaRPr lang="en-US" sz="2000" b="0" dirty="0">
              <a:solidFill>
                <a:srgbClr val="D4D4D4"/>
              </a:solidFill>
              <a:effectLst/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459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r>
              <a:rPr lang="en-US" dirty="0" smtClean="0"/>
              <a:t>Some high-level best practices: Windows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069" y="0"/>
            <a:ext cx="2963862" cy="296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85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Port over existing VM workloads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199" y="1690687"/>
            <a:ext cx="10515601" cy="41529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ea typeface="Courier" charset="0"/>
                <a:cs typeface="Courier" charset="0"/>
              </a:rPr>
              <a:t>Convert an existing Windows image:</a:t>
            </a:r>
          </a:p>
          <a:p>
            <a:endParaRPr lang="en-US" sz="2400" dirty="0">
              <a:ea typeface="Courier" charset="0"/>
              <a:cs typeface="Courier" charset="0"/>
            </a:endParaRPr>
          </a:p>
          <a:p>
            <a:r>
              <a:rPr lang="en-US" sz="2400" dirty="0" err="1">
                <a:ea typeface="Courier" charset="0"/>
                <a:cs typeface="Courier" charset="0"/>
              </a:rPr>
              <a:t>ConvertTo-Dockerfile</a:t>
            </a:r>
            <a:r>
              <a:rPr lang="en-US" sz="2400" dirty="0">
                <a:ea typeface="Courier" charset="0"/>
                <a:cs typeface="Courier" charset="0"/>
              </a:rPr>
              <a:t> -</a:t>
            </a:r>
            <a:r>
              <a:rPr lang="en-US" sz="2400" dirty="0" err="1">
                <a:ea typeface="Courier" charset="0"/>
                <a:cs typeface="Courier" charset="0"/>
              </a:rPr>
              <a:t>ImagePath</a:t>
            </a:r>
            <a:r>
              <a:rPr lang="en-US" sz="2400" dirty="0">
                <a:ea typeface="Courier" charset="0"/>
                <a:cs typeface="Courier" charset="0"/>
              </a:rPr>
              <a:t> c:\</a:t>
            </a:r>
            <a:r>
              <a:rPr lang="en-US" sz="2400" dirty="0" err="1">
                <a:ea typeface="Courier" charset="0"/>
                <a:cs typeface="Courier" charset="0"/>
              </a:rPr>
              <a:t>docker</a:t>
            </a:r>
            <a:r>
              <a:rPr lang="en-US" sz="2400" dirty="0">
                <a:ea typeface="Courier" charset="0"/>
                <a:cs typeface="Courier" charset="0"/>
              </a:rPr>
              <a:t>\</a:t>
            </a:r>
            <a:r>
              <a:rPr lang="en-US" sz="2400" dirty="0" err="1">
                <a:ea typeface="Courier" charset="0"/>
                <a:cs typeface="Courier" charset="0"/>
              </a:rPr>
              <a:t>myimage.wim</a:t>
            </a:r>
            <a:endParaRPr lang="en-US" sz="2400" dirty="0">
              <a:ea typeface="Courier" charset="0"/>
              <a:cs typeface="Courier" charset="0"/>
            </a:endParaRPr>
          </a:p>
          <a:p>
            <a:endParaRPr lang="is-IS" sz="2400" dirty="0">
              <a:ea typeface="Courier" charset="0"/>
              <a:cs typeface="Courier" charset="0"/>
            </a:endParaRPr>
          </a:p>
          <a:p>
            <a:r>
              <a:rPr lang="is-IS" sz="2400" b="1" dirty="0">
                <a:ea typeface="Courier" charset="0"/>
                <a:cs typeface="Courier" charset="0"/>
              </a:rPr>
              <a:t>Convert from VHD:</a:t>
            </a:r>
          </a:p>
          <a:p>
            <a:endParaRPr lang="is-IS" sz="2400" b="1" dirty="0">
              <a:ea typeface="Courier" charset="0"/>
              <a:cs typeface="Courier" charset="0"/>
            </a:endParaRPr>
          </a:p>
          <a:p>
            <a:r>
              <a:rPr lang="en-US" sz="2400" dirty="0" err="1">
                <a:ea typeface="Courier" charset="0"/>
                <a:cs typeface="Courier" charset="0"/>
              </a:rPr>
              <a:t>ConvertTo-Dockerfile</a:t>
            </a:r>
            <a:r>
              <a:rPr lang="en-US" sz="2400" dirty="0">
                <a:ea typeface="Courier" charset="0"/>
                <a:cs typeface="Courier" charset="0"/>
              </a:rPr>
              <a:t> -</a:t>
            </a:r>
            <a:r>
              <a:rPr lang="en-US" sz="2400" dirty="0" err="1">
                <a:ea typeface="Courier" charset="0"/>
                <a:cs typeface="Courier" charset="0"/>
              </a:rPr>
              <a:t>ImagePath</a:t>
            </a:r>
            <a:r>
              <a:rPr lang="en-US" sz="2400" dirty="0">
                <a:ea typeface="Courier" charset="0"/>
                <a:cs typeface="Courier" charset="0"/>
              </a:rPr>
              <a:t> c:\</a:t>
            </a:r>
            <a:r>
              <a:rPr lang="en-US" sz="2400" dirty="0" err="1">
                <a:ea typeface="Courier" charset="0"/>
                <a:cs typeface="Courier" charset="0"/>
              </a:rPr>
              <a:t>vms</a:t>
            </a:r>
            <a:r>
              <a:rPr lang="en-US" sz="2400" dirty="0">
                <a:ea typeface="Courier" charset="0"/>
                <a:cs typeface="Courier" charset="0"/>
              </a:rPr>
              <a:t>\</a:t>
            </a:r>
            <a:r>
              <a:rPr lang="en-US" sz="2400" dirty="0" err="1">
                <a:ea typeface="Courier" charset="0"/>
                <a:cs typeface="Courier" charset="0"/>
              </a:rPr>
              <a:t>test.vhd</a:t>
            </a:r>
            <a:r>
              <a:rPr lang="en-US" sz="2400" dirty="0">
                <a:ea typeface="Courier" charset="0"/>
                <a:cs typeface="Courier" charset="0"/>
              </a:rPr>
              <a:t> -Artifact IIS -</a:t>
            </a:r>
            <a:r>
              <a:rPr lang="en-US" sz="2400" dirty="0" err="1">
                <a:ea typeface="Courier" charset="0"/>
                <a:cs typeface="Courier" charset="0"/>
              </a:rPr>
              <a:t>ArtifactParam</a:t>
            </a:r>
            <a:r>
              <a:rPr lang="en-US" sz="2400" dirty="0">
                <a:ea typeface="Courier" charset="0"/>
                <a:cs typeface="Courier" charset="0"/>
              </a:rPr>
              <a:t> windows-container -</a:t>
            </a:r>
            <a:r>
              <a:rPr lang="en-US" sz="2400" dirty="0" err="1">
                <a:ea typeface="Courier" charset="0"/>
                <a:cs typeface="Courier" charset="0"/>
              </a:rPr>
              <a:t>OutputPath</a:t>
            </a:r>
            <a:r>
              <a:rPr lang="en-US" sz="2400" dirty="0">
                <a:ea typeface="Courier" charset="0"/>
                <a:cs typeface="Courier" charset="0"/>
              </a:rPr>
              <a:t> c:\windows-container</a:t>
            </a:r>
          </a:p>
          <a:p>
            <a:r>
              <a:rPr lang="en-US" sz="2400" dirty="0">
                <a:ea typeface="Courier" charset="0"/>
                <a:cs typeface="Courier" charset="0"/>
              </a:rPr>
              <a:t>cd c:\windows-container</a:t>
            </a:r>
          </a:p>
          <a:p>
            <a:r>
              <a:rPr lang="en-US" sz="2400" dirty="0" err="1">
                <a:ea typeface="Courier" charset="0"/>
                <a:cs typeface="Courier" charset="0"/>
              </a:rPr>
              <a:t>docker</a:t>
            </a:r>
            <a:r>
              <a:rPr lang="en-US" sz="2400" dirty="0">
                <a:ea typeface="Courier" charset="0"/>
                <a:cs typeface="Courier" charset="0"/>
              </a:rPr>
              <a:t> build -t windows-container . </a:t>
            </a:r>
          </a:p>
          <a:p>
            <a:r>
              <a:rPr lang="en-US" sz="2400" dirty="0" err="1">
                <a:ea typeface="Courier" charset="0"/>
                <a:cs typeface="Courier" charset="0"/>
              </a:rPr>
              <a:t>docker</a:t>
            </a:r>
            <a:r>
              <a:rPr lang="en-US" sz="2400" dirty="0">
                <a:ea typeface="Courier" charset="0"/>
                <a:cs typeface="Courier" charset="0"/>
              </a:rPr>
              <a:t> run -d -p 80:80 windows-container</a:t>
            </a:r>
            <a:endParaRPr lang="is-IS" sz="2400" b="1" dirty="0"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48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installing packages with MSI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ea typeface="Courier" charset="0"/>
                <a:cs typeface="Courier" charset="0"/>
              </a:rPr>
              <a:t>MSI installations are not space efficient. This is not the same as Linux distros, where you can add, use, and remove the installation files!</a:t>
            </a:r>
          </a:p>
          <a:p>
            <a:pPr marL="0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$  Windows/Installer/&lt;package&gt;.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msi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>
                <a:ea typeface="Courier" charset="0"/>
                <a:cs typeface="Courier" charset="0"/>
              </a:rPr>
              <a:t>Windows saves these files for uninstalls 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9482" y="4278101"/>
            <a:ext cx="1648135" cy="203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205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" y="9525"/>
            <a:ext cx="10272713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242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+mn-lt"/>
              </a:rPr>
              <a:t>How do layers work?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817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container layers?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850599" y="1829578"/>
            <a:ext cx="3912788" cy="75943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595017" y="2761318"/>
            <a:ext cx="4381020" cy="3086589"/>
          </a:xfrm>
          <a:prstGeom prst="roundRect">
            <a:avLst/>
          </a:prstGeom>
          <a:noFill/>
          <a:ln w="38100"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850599" y="3025962"/>
            <a:ext cx="3912788" cy="75943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850599" y="3908595"/>
            <a:ext cx="3912788" cy="75943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850599" y="4840335"/>
            <a:ext cx="3912788" cy="75943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Brace 16"/>
          <p:cNvSpPr/>
          <p:nvPr/>
        </p:nvSpPr>
        <p:spPr>
          <a:xfrm>
            <a:off x="5231620" y="2761318"/>
            <a:ext cx="914000" cy="3086589"/>
          </a:xfrm>
          <a:prstGeom prst="rightBrac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6401203" y="4057480"/>
            <a:ext cx="3635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Read-only container layers</a:t>
            </a:r>
            <a:endParaRPr lang="en-US" sz="2400" b="1" dirty="0"/>
          </a:p>
        </p:txBody>
      </p:sp>
      <p:sp>
        <p:nvSpPr>
          <p:cNvPr id="19" name="Right Brace 18"/>
          <p:cNvSpPr/>
          <p:nvPr/>
        </p:nvSpPr>
        <p:spPr>
          <a:xfrm>
            <a:off x="5231620" y="1829578"/>
            <a:ext cx="914000" cy="759436"/>
          </a:xfrm>
          <a:prstGeom prst="rightBrace">
            <a:avLst>
              <a:gd name="adj1" fmla="val 8333"/>
              <a:gd name="adj2" fmla="val 52800"/>
            </a:avLst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401203" y="1978463"/>
            <a:ext cx="3635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Thin read-write layer</a:t>
            </a:r>
            <a:endParaRPr 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646341" y="69657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2234" y="70029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620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650" y="254000"/>
            <a:ext cx="63627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31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I care how many layers I have?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98775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dirty="0" smtClean="0">
                <a:latin typeface="Comfortaa Light"/>
                <a:cs typeface="Comfortaa Light"/>
              </a:rPr>
              <a:t>More layers means a larger image.  The larger the image, the longer it takes to both build, and push or pull from a registry.</a:t>
            </a:r>
          </a:p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dirty="0" smtClean="0">
                <a:latin typeface="Comfortaa Light"/>
                <a:cs typeface="Comfortaa Light"/>
              </a:rPr>
              <a:t>Smaller images mean faster builds, and faster deploys.   </a:t>
            </a:r>
          </a:p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b="1" dirty="0" smtClean="0">
                <a:latin typeface="Comfortaa Light"/>
                <a:cs typeface="Comfortaa Light"/>
              </a:rPr>
              <a:t>This also means a smaller attack surface by avoiding pre-installed vulnerabilities. Install only what you need.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28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how do I reduce the number of layers?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shared base images where possible</a:t>
            </a:r>
          </a:p>
          <a:p>
            <a:r>
              <a:rPr lang="en-US" dirty="0" smtClean="0"/>
              <a:t>Install only what you need</a:t>
            </a:r>
          </a:p>
          <a:p>
            <a:r>
              <a:rPr lang="en-US" dirty="0" smtClean="0"/>
              <a:t>Limit the data written to the container layer</a:t>
            </a:r>
          </a:p>
          <a:p>
            <a:r>
              <a:rPr lang="en-US" dirty="0" smtClean="0"/>
              <a:t>Chain </a:t>
            </a:r>
            <a:r>
              <a:rPr lang="en-US" i="1" dirty="0" smtClean="0"/>
              <a:t>RUN</a:t>
            </a:r>
            <a:r>
              <a:rPr lang="en-US" dirty="0" smtClean="0"/>
              <a:t> statements</a:t>
            </a:r>
          </a:p>
          <a:p>
            <a:r>
              <a:rPr lang="en-US" dirty="0" smtClean="0"/>
              <a:t>Prevent cache misses at build time for as long as possible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135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+mn-lt"/>
                <a:cs typeface="Comfortaa"/>
              </a:rPr>
              <a:t>Building minimal images: the basics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3747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16546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2C3C41"/>
                </a:solidFill>
                <a:latin typeface="+mn-lt"/>
                <a:cs typeface="Comfortaa"/>
              </a:rPr>
              <a:t>A </a:t>
            </a:r>
            <a:r>
              <a:rPr lang="en-US" b="1" dirty="0" err="1" smtClean="0">
                <a:solidFill>
                  <a:srgbClr val="2C3C41"/>
                </a:solidFill>
                <a:latin typeface="+mn-lt"/>
                <a:cs typeface="Comfortaa"/>
              </a:rPr>
              <a:t>Dockerfile</a:t>
            </a:r>
            <a:r>
              <a:rPr lang="en-US" b="1" dirty="0" smtClean="0">
                <a:solidFill>
                  <a:srgbClr val="2C3C41"/>
                </a:solidFill>
                <a:latin typeface="+mn-lt"/>
                <a:cs typeface="Comfortaa"/>
              </a:rPr>
              <a:t> is a series of instructions for building an image.</a:t>
            </a:r>
            <a:endParaRPr lang="en-US" dirty="0">
              <a:latin typeface="+mn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215" y="188891"/>
            <a:ext cx="3685571" cy="362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40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1105</TotalTime>
  <Words>871</Words>
  <Application>Microsoft Macintosh PowerPoint</Application>
  <PresentationFormat>Widescreen</PresentationFormat>
  <Paragraphs>207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Calibri</vt:lpstr>
      <vt:lpstr>Calibri Light</vt:lpstr>
      <vt:lpstr>Comfortaa</vt:lpstr>
      <vt:lpstr>Comfortaa Light</vt:lpstr>
      <vt:lpstr>Courier</vt:lpstr>
      <vt:lpstr>Mangal</vt:lpstr>
      <vt:lpstr>Wingdings</vt:lpstr>
      <vt:lpstr>Arial</vt:lpstr>
      <vt:lpstr>Office Theme</vt:lpstr>
      <vt:lpstr>Creating Effective Docker Images</vt:lpstr>
      <vt:lpstr>Agenda</vt:lpstr>
      <vt:lpstr>How do layers work?</vt:lpstr>
      <vt:lpstr>What are container layers?</vt:lpstr>
      <vt:lpstr>PowerPoint Presentation</vt:lpstr>
      <vt:lpstr>Why do I care how many layers I have?</vt:lpstr>
      <vt:lpstr>So how do I reduce the number of layers?</vt:lpstr>
      <vt:lpstr>Building minimal images: the basics</vt:lpstr>
      <vt:lpstr>A Dockerfile is a series of instructions for building an image.</vt:lpstr>
      <vt:lpstr>Chain RUN statements</vt:lpstr>
      <vt:lpstr>Chain RUN statements – 4 layers to 1 layer</vt:lpstr>
      <vt:lpstr>Cache rules everything around me</vt:lpstr>
      <vt:lpstr>Let’s start with a BIG Dockerfile</vt:lpstr>
      <vt:lpstr>Build the BIG image</vt:lpstr>
      <vt:lpstr>Choose the right base image</vt:lpstr>
      <vt:lpstr>Getting Better</vt:lpstr>
      <vt:lpstr>Build the BETTER image</vt:lpstr>
      <vt:lpstr>Best</vt:lpstr>
      <vt:lpstr>Use docker-compose to run “dotnet publish”</vt:lpstr>
      <vt:lpstr>docker-compose.ci.build.yaml</vt:lpstr>
      <vt:lpstr>Build steps</vt:lpstr>
      <vt:lpstr>Multistage Build – Docker 17.05+</vt:lpstr>
      <vt:lpstr>Some high-level best practices: Windows</vt:lpstr>
      <vt:lpstr>Port over existing VM workloads</vt:lpstr>
      <vt:lpstr>Avoid installing packages with MSI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Effective Docker Images</dc:title>
  <dc:creator>Bill Pratt</dc:creator>
  <cp:lastModifiedBy>Bill Pratt</cp:lastModifiedBy>
  <cp:revision>63</cp:revision>
  <dcterms:created xsi:type="dcterms:W3CDTF">2017-06-02T00:33:26Z</dcterms:created>
  <dcterms:modified xsi:type="dcterms:W3CDTF">2017-06-03T01:40:22Z</dcterms:modified>
</cp:coreProperties>
</file>

<file path=docProps/thumbnail.jpeg>
</file>